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esamanru OTF Light" panose="020B0600000101010101" charset="-127"/>
      <p:regular r:id="rId14"/>
    </p:embeddedFont>
    <p:embeddedFont>
      <p:font typeface="esamanru OTF Medium" panose="020B0600000101010101" charset="-127"/>
      <p:bold r:id="rId15"/>
    </p:embeddedFont>
    <p:embeddedFont>
      <p:font typeface="Noto Sans KR" panose="020B0200000000000000" pitchFamily="50" charset="-127"/>
      <p:regular r:id="rId16"/>
      <p:bold r:id="rId17"/>
    </p:embeddedFont>
    <p:embeddedFont>
      <p:font typeface="Noto Sans SC Medium" panose="020B0200000000000000" pitchFamily="34" charset="-128"/>
      <p:regular r:id="rId18"/>
    </p:embeddedFont>
    <p:embeddedFont>
      <p:font typeface="ONE Mobile OTF Bold" panose="00000800000000000000" pitchFamily="50" charset="-127"/>
      <p:bold r:id="rId19"/>
    </p:embeddedFont>
    <p:embeddedFont>
      <p:font typeface="ONE Mobile OTF Regular" panose="00000500000000000000" pitchFamily="50" charset="-127"/>
      <p:regular r:id="rId20"/>
    </p:embeddedFont>
    <p:embeddedFont>
      <p:font typeface="ONE Mobile Title OTF" panose="00000500000000000000" pitchFamily="50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565400"/>
            <a:ext cx="167513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02200" y="8204200"/>
            <a:ext cx="104521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8089900"/>
            <a:ext cx="104521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6350000"/>
            <a:ext cx="61849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1778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400" y="1422400"/>
            <a:ext cx="85979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1765300"/>
            <a:ext cx="317500" cy="317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30900" y="1778000"/>
            <a:ext cx="6464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5B6AB8"/>
                </a:solidFill>
                <a:latin typeface="Noto Sans SC Medium" panose="020B0200000000000000" pitchFamily="34" charset="-128"/>
                <a:ea typeface="Noto Sans SC Medium" panose="020B0200000000000000" pitchFamily="34" charset="-128"/>
              </a:rPr>
              <a:t>https://github.com/CERabi/Project_Allegro_Game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9300" y="4013200"/>
            <a:ext cx="146304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>
                <a:solidFill>
                  <a:srgbClr val="2F5CA1"/>
                </a:solidFill>
                <a:ea typeface="esamanru OTF Medium"/>
              </a:rPr>
              <a:t>전진하조</a:t>
            </a:r>
            <a:r>
              <a:rPr lang="en-US" sz="10800" b="0" i="0" u="none" strike="noStrike" spc="-700">
                <a:solidFill>
                  <a:srgbClr val="231815"/>
                </a:solidFill>
                <a:latin typeface="esamanru OTF Medium"/>
              </a:rPr>
              <a:t> C </a:t>
            </a:r>
            <a:r>
              <a:rPr lang="ko-KR" sz="10800" b="0" i="0" u="none" strike="noStrike" spc="-700">
                <a:solidFill>
                  <a:srgbClr val="231815"/>
                </a:solidFill>
                <a:ea typeface="esamanru OTF Medium"/>
              </a:rPr>
              <a:t>게임</a:t>
            </a:r>
            <a:r>
              <a:rPr lang="en-US" sz="10800" b="0" i="0" u="none" strike="noStrike" spc="-700">
                <a:solidFill>
                  <a:srgbClr val="231815"/>
                </a:solidFill>
                <a:latin typeface="esamanru OTF Medium"/>
              </a:rPr>
              <a:t> </a:t>
            </a:r>
            <a:r>
              <a:rPr lang="ko-KR" sz="10800" b="0" i="0" u="none" strike="noStrike" spc="-700">
                <a:solidFill>
                  <a:srgbClr val="231815"/>
                </a:solidFill>
                <a:ea typeface="esamanru OTF Medium"/>
              </a:rPr>
              <a:t>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0" y="6489700"/>
            <a:ext cx="609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Awaken Witch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72300" y="7962900"/>
            <a:ext cx="4356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5B6AB8"/>
                </a:solidFill>
                <a:ea typeface="ONE Mobile OTF Bold"/>
              </a:rPr>
              <a:t>조원</a:t>
            </a:r>
            <a:r>
              <a:rPr lang="en-US" sz="2100" b="0" i="0" u="none" strike="noStrike" spc="-100">
                <a:solidFill>
                  <a:srgbClr val="5B6AB8"/>
                </a:solidFill>
                <a:latin typeface="ONE Mobile OTF Bold"/>
              </a:rPr>
              <a:t>: </a:t>
            </a:r>
            <a:r>
              <a:rPr lang="ko-KR" sz="2100" b="0" i="0" u="none" strike="noStrike" spc="-100">
                <a:solidFill>
                  <a:srgbClr val="5B6AB8"/>
                </a:solidFill>
                <a:ea typeface="ONE Mobile OTF Bold"/>
              </a:rPr>
              <a:t>전동민</a:t>
            </a:r>
            <a:r>
              <a:rPr lang="en-US" sz="2100" b="0" i="0" u="none" strike="noStrike" spc="-100">
                <a:solidFill>
                  <a:srgbClr val="5B6AB8"/>
                </a:solidFill>
                <a:latin typeface="ONE Mobile OTF Bold"/>
              </a:rPr>
              <a:t> </a:t>
            </a:r>
            <a:r>
              <a:rPr lang="ko-KR" sz="2100" b="0" i="0" u="none" strike="noStrike" spc="-100">
                <a:solidFill>
                  <a:srgbClr val="5B6AB8"/>
                </a:solidFill>
                <a:ea typeface="ONE Mobile OTF Bold"/>
              </a:rPr>
              <a:t>진승혁</a:t>
            </a:r>
            <a:r>
              <a:rPr lang="en-US" sz="2100" b="0" i="0" u="none" strike="noStrike" spc="-100">
                <a:solidFill>
                  <a:srgbClr val="5B6AB8"/>
                </a:solidFill>
                <a:latin typeface="ONE Mobile OTF Bold"/>
              </a:rPr>
              <a:t> </a:t>
            </a:r>
            <a:r>
              <a:rPr lang="ko-KR" sz="2100" b="0" i="0" u="none" strike="noStrike" spc="-100">
                <a:solidFill>
                  <a:srgbClr val="5B6AB8"/>
                </a:solidFill>
                <a:ea typeface="ONE Mobile OTF Bold"/>
              </a:rPr>
              <a:t>하규승</a:t>
            </a:r>
            <a:r>
              <a:rPr lang="en-US" sz="2100" b="0" i="0" u="none" strike="noStrike" spc="-100">
                <a:solidFill>
                  <a:srgbClr val="5B6AB8"/>
                </a:solidFill>
                <a:latin typeface="ONE Mobile OTF Bold"/>
              </a:rPr>
              <a:t> </a:t>
            </a:r>
            <a:r>
              <a:rPr lang="ko-KR" sz="2100" b="0" i="0" u="none" strike="noStrike" spc="-100">
                <a:solidFill>
                  <a:srgbClr val="5B6AB8"/>
                </a:solidFill>
                <a:ea typeface="ONE Mobile OTF Bold"/>
              </a:rPr>
              <a:t>조익현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159000" y="6108700"/>
            <a:ext cx="533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420100" y="6248400"/>
            <a:ext cx="533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5245100"/>
            <a:ext cx="3568700" cy="223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3975100"/>
            <a:ext cx="5181600" cy="234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0" y="6616700"/>
            <a:ext cx="4356100" cy="231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 dirty="0">
                <a:solidFill>
                  <a:srgbClr val="2F5CA1"/>
                </a:solidFill>
                <a:ea typeface="ONE Mobile Title OTF"/>
              </a:rPr>
              <a:t>주요</a:t>
            </a:r>
            <a:r>
              <a:rPr lang="en-US" sz="3900" b="0" i="0" u="none" strike="noStrike" spc="-200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 dirty="0">
                <a:solidFill>
                  <a:srgbClr val="2F5CA1"/>
                </a:solidFill>
                <a:ea typeface="ONE Mobile Title OTF"/>
              </a:rPr>
              <a:t>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1800" y="3378200"/>
            <a:ext cx="4406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400" b="0" i="0" u="none" strike="noStrike" spc="-100">
                <a:solidFill>
                  <a:srgbClr val="000000"/>
                </a:solidFill>
                <a:latin typeface="ONE Mobile Title OTF"/>
              </a:rPr>
              <a:t>draw_rotated_laser</a:t>
            </a:r>
            <a:r>
              <a:rPr lang="en-US" sz="2400" b="0" i="0" u="none" strike="noStrike" spc="-100">
                <a:solidFill>
                  <a:srgbClr val="2F5CA1"/>
                </a:solidFill>
                <a:latin typeface="ONE Mobile Title OTF"/>
              </a:rPr>
              <a:t>(int)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4572000"/>
            <a:ext cx="1828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2F5CA1"/>
                </a:solidFill>
                <a:latin typeface="ONE Mobile Title OTF"/>
              </a:rPr>
              <a:t>object.h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01105" y="6337300"/>
            <a:ext cx="50038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 err="1">
                <a:solidFill>
                  <a:srgbClr val="333333"/>
                </a:solidFill>
                <a:latin typeface="ONE Mobile OTF Regular"/>
              </a:rPr>
              <a:t>boss.active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확인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boss laser timer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시작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timer 200 ~350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추적유도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timer 350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플레이어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좌표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저장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해당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좌표로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레이저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방향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고정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 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보스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하단에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게이지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 err="1">
                <a:solidFill>
                  <a:srgbClr val="333333"/>
                </a:solidFill>
                <a:ea typeface="ONE Mobile OTF Regular"/>
              </a:rPr>
              <a:t>차징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시작</a:t>
            </a:r>
          </a:p>
          <a:p>
            <a:pPr lvl="0" algn="l">
              <a:lnSpc>
                <a:spcPct val="140269"/>
              </a:lnSpc>
            </a:pP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-&gt; timer 500 ~ 600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레이저</a:t>
            </a:r>
            <a:r>
              <a:rPr lang="en-US" sz="2000" b="0" i="0" u="none" strike="noStrike" spc="-100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 dirty="0">
                <a:solidFill>
                  <a:srgbClr val="333333"/>
                </a:solidFill>
                <a:ea typeface="ONE Mobile OTF Regular"/>
              </a:rPr>
              <a:t>발사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D7FD58-7816-4F19-9BC4-976D216F1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05" y="3474469"/>
            <a:ext cx="4921596" cy="2767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56000" y="6248400"/>
            <a:ext cx="533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6464300"/>
            <a:ext cx="5334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성과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500" y="3810000"/>
            <a:ext cx="1231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2F5CA1"/>
                </a:solidFill>
                <a:latin typeface="ONE Mobile Title OTF"/>
              </a:rPr>
              <a:t>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12700" y="4686300"/>
            <a:ext cx="36703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구조체와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포인터의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이해</a:t>
            </a:r>
          </a:p>
          <a:p>
            <a:pPr lvl="0" algn="l">
              <a:lnSpc>
                <a:spcPct val="140269"/>
              </a:lnSpc>
            </a:pPr>
            <a:endParaRPr lang="ko-KR" sz="2000" b="0" i="0" u="none" strike="noStrike" spc="-100">
              <a:solidFill>
                <a:srgbClr val="333333"/>
              </a:solidFill>
              <a:ea typeface="ONE Mobile OTF Regular"/>
            </a:endParaRPr>
          </a:p>
          <a:p>
            <a:pPr lvl="0" algn="l">
              <a:lnSpc>
                <a:spcPct val="140269"/>
              </a:lnSpc>
            </a:pP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구조체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배열로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함수를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단순화할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수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있었고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, 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포인터를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통해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효율적인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메모리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활용이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가능했다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53400" y="3810000"/>
            <a:ext cx="146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2F5CA1"/>
                </a:solidFill>
                <a:ea typeface="ONE Mobile Title OTF"/>
              </a:rPr>
              <a:t>코드</a:t>
            </a:r>
            <a:r>
              <a:rPr lang="en-US" sz="28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800" b="0" i="0" u="none" strike="noStrike" spc="-100">
                <a:solidFill>
                  <a:srgbClr val="2F5CA1"/>
                </a:solidFill>
                <a:ea typeface="ONE Mobile Title OTF"/>
              </a:rPr>
              <a:t>분류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22300" y="3810000"/>
            <a:ext cx="2489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2F5CA1"/>
                </a:solidFill>
                <a:ea typeface="ONE Mobile Title OTF"/>
              </a:rPr>
              <a:t>포인터</a:t>
            </a:r>
            <a:r>
              <a:rPr lang="en-US" sz="2800" b="0" i="0" u="none" strike="noStrike" spc="-100">
                <a:solidFill>
                  <a:srgbClr val="2F5CA1"/>
                </a:solidFill>
                <a:latin typeface="ONE Mobile Title OTF"/>
              </a:rPr>
              <a:t> &amp; </a:t>
            </a:r>
            <a:r>
              <a:rPr lang="ko-KR" sz="2800" b="0" i="0" u="none" strike="noStrike" spc="-100">
                <a:solidFill>
                  <a:srgbClr val="2F5CA1"/>
                </a:solidFill>
                <a:ea typeface="ONE Mobile Title OTF"/>
              </a:rPr>
              <a:t>구조체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77100" y="4686300"/>
            <a:ext cx="36449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코드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파편화</a:t>
            </a:r>
          </a:p>
          <a:p>
            <a:pPr marL="342900" lvl="0" indent="-342900" algn="l">
              <a:lnSpc>
                <a:spcPct val="14026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코드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분류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기준</a:t>
            </a:r>
          </a:p>
          <a:p>
            <a:pPr lvl="0" algn="l">
              <a:lnSpc>
                <a:spcPct val="140269"/>
              </a:lnSpc>
            </a:pPr>
            <a:endParaRPr lang="ko-KR" sz="2000" b="0" i="0" u="none" strike="noStrike" spc="-100">
              <a:solidFill>
                <a:srgbClr val="333333"/>
              </a:solidFill>
              <a:ea typeface="ONE Mobile OTF Regular"/>
            </a:endParaRPr>
          </a:p>
          <a:p>
            <a:pPr lvl="0" algn="l">
              <a:lnSpc>
                <a:spcPct val="140269"/>
              </a:lnSpc>
            </a:pP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코드를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기능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혹은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역할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별로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분류하여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코드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탐색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유지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보수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측면에서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효율적인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업무가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가능했다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4200" y="4686300"/>
            <a:ext cx="35941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333333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branch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생성과</a:t>
            </a: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활용</a:t>
            </a:r>
          </a:p>
          <a:p>
            <a:pPr marL="342900" lvl="0" indent="-342900" algn="l">
              <a:lnSpc>
                <a:spcPct val="140269"/>
              </a:lnSpc>
              <a:buClr>
                <a:srgbClr val="333333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333333"/>
                </a:solidFill>
                <a:latin typeface="ONE Mobile OTF Regular"/>
              </a:rPr>
              <a:t>push, pull, merge </a:t>
            </a:r>
            <a:r>
              <a:rPr lang="ko-KR" sz="2000" b="0" i="0" u="none" strike="noStrike" spc="-100">
                <a:solidFill>
                  <a:srgbClr val="333333"/>
                </a:solidFill>
                <a:ea typeface="ONE Mobile OTF Regular"/>
              </a:rPr>
              <a:t>사용</a:t>
            </a:r>
          </a:p>
          <a:p>
            <a:pPr lvl="0" algn="l">
              <a:lnSpc>
                <a:spcPct val="140269"/>
              </a:lnSpc>
            </a:pPr>
            <a:endParaRPr lang="ko-KR" sz="2000" b="0" i="0" u="none" strike="noStrike" spc="-100">
              <a:solidFill>
                <a:srgbClr val="333333"/>
              </a:solidFill>
              <a:ea typeface="ONE Mobile OTF Regular"/>
            </a:endParaRPr>
          </a:p>
          <a:p>
            <a:pPr lvl="0" algn="l">
              <a:lnSpc>
                <a:spcPct val="140269"/>
              </a:lnSpc>
            </a:pP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개인의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작업물을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하나로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병합하는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과정에서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매우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편리함을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느꼈으며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코드의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변경점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버전을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확인하여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작업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속도를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높일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수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ONE Mobile OTF Regular"/>
              </a:rPr>
              <a:t>있었다</a:t>
            </a:r>
            <a:r>
              <a:rPr lang="en-US" sz="2000" b="0" i="0" u="none" strike="noStrike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QnA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05600" y="5473700"/>
            <a:ext cx="5067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-400">
                <a:solidFill>
                  <a:srgbClr val="333333"/>
                </a:solidFill>
                <a:latin typeface="ONE Mobile Title OTF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4089400"/>
            <a:ext cx="5715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4089400"/>
            <a:ext cx="5715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4089400"/>
            <a:ext cx="5715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6477000"/>
            <a:ext cx="5715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6477000"/>
            <a:ext cx="5715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6477000"/>
            <a:ext cx="5715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5715000"/>
            <a:ext cx="1410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892300"/>
            <a:ext cx="3048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33700" y="41402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게임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700" y="47498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게임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장르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및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플레이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방식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7800" y="41402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플레이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7800" y="47498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플레이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영상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재생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4114800"/>
            <a:ext cx="2120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구현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기능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1100" y="47498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게임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내에서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구현된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주요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기능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33700" y="65278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코드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구성</a:t>
            </a: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33700" y="71374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코드의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구성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방식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및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기준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97800" y="65278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성과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97800" y="71374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프로젝트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진행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중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얻어낸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성과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및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경험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11100" y="65278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ONE Mobile Title OTF"/>
              </a:rPr>
              <a:t>QnA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11100" y="7137400"/>
            <a:ext cx="411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프로젝트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관련</a:t>
            </a:r>
            <a:r>
              <a:rPr lang="en-US" sz="1600" b="0" i="0" u="none" strike="noStrike">
                <a:solidFill>
                  <a:srgbClr val="595959"/>
                </a:solidFill>
                <a:latin typeface="esamanru OTF Light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esamanru OTF Light"/>
              </a:rPr>
              <a:t>질의응답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65550" y="1955800"/>
            <a:ext cx="8890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500" b="0" i="0" u="none" strike="noStrike" spc="200" dirty="0" err="1">
                <a:solidFill>
                  <a:srgbClr val="5B6AB8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전진하조</a:t>
            </a:r>
            <a:endParaRPr lang="ko-KR" sz="1500" b="0" i="0" u="none" strike="noStrike" spc="200" dirty="0">
              <a:solidFill>
                <a:srgbClr val="5B6AB8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2800" y="41910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46900" y="41910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60200" y="41910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82800" y="65786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46900" y="65786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60200" y="65786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13700" y="1511300"/>
            <a:ext cx="2273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목차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89535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679700"/>
            <a:ext cx="11366500" cy="690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055600" y="3632200"/>
            <a:ext cx="4826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055600" y="4457700"/>
            <a:ext cx="482600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055600" y="5295900"/>
            <a:ext cx="482600" cy="119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013700" y="1422400"/>
            <a:ext cx="2273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게임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47800" y="4051300"/>
            <a:ext cx="2184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Awaken Witch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3500" y="40894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FFFFFF"/>
                </a:solidFill>
                <a:ea typeface="ONE Mobile Title OTF"/>
              </a:rPr>
              <a:t>게임명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47800" y="4876800"/>
            <a:ext cx="240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액션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,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캐쥬얼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,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탄막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슈팅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3500" y="49149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FFFFFF"/>
                </a:solidFill>
                <a:ea typeface="ONE Mobile Title OTF"/>
              </a:rPr>
              <a:t>장르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63500" y="57531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FFFFFF"/>
                </a:solidFill>
                <a:ea typeface="ONE Mobile Title OTF"/>
              </a:rPr>
              <a:t>게임</a:t>
            </a:r>
            <a:r>
              <a:rPr lang="en-US" sz="1500" b="0" i="0" u="none" strike="noStrike" spc="-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500" b="0" i="0" u="none" strike="noStrike" spc="-100">
                <a:solidFill>
                  <a:srgbClr val="FFFFFF"/>
                </a:solidFill>
                <a:ea typeface="ONE Mobile Title OTF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22400" y="5765800"/>
            <a:ext cx="28956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플레이어는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 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재화를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통해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플레이어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강화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및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동료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소환이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가능하다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전사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몬스터와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법사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몬스터가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맵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곳곳에서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랜덤하게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생성되며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,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시간이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지남에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따라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강화된다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몬스터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처치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시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,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점수와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재화를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획득하며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,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플레이어는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많은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점수를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획득하는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것을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목표로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플레이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1900" b="0" i="0" u="none" strike="noStrike" spc="-100">
                <a:solidFill>
                  <a:srgbClr val="333333"/>
                </a:solidFill>
                <a:ea typeface="ONE Mobile Title OTF"/>
              </a:rPr>
              <a:t>한다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.</a:t>
            </a: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FC2D6EE6-1D00-490C-98D8-28461C9A4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892300"/>
            <a:ext cx="304800" cy="304800"/>
          </a:xfrm>
          <a:prstGeom prst="rect">
            <a:avLst/>
          </a:prstGeom>
        </p:spPr>
      </p:pic>
      <p:sp>
        <p:nvSpPr>
          <p:cNvPr id="18" name="TextBox 24">
            <a:extLst>
              <a:ext uri="{FF2B5EF4-FFF2-40B4-BE49-F238E27FC236}">
                <a16:creationId xmlns:a16="http://schemas.microsoft.com/office/drawing/2014/main" id="{5D67E06A-8933-4582-AE98-ECA4E14BCB69}"/>
              </a:ext>
            </a:extLst>
          </p:cNvPr>
          <p:cNvSpPr txBox="1"/>
          <p:nvPr/>
        </p:nvSpPr>
        <p:spPr>
          <a:xfrm>
            <a:off x="16465550" y="1955800"/>
            <a:ext cx="8890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500" b="0" i="0" u="none" strike="noStrike" spc="200" dirty="0" err="1">
                <a:solidFill>
                  <a:srgbClr val="5B6AB8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전진하조</a:t>
            </a:r>
            <a:endParaRPr lang="ko-KR" sz="1500" b="0" i="0" u="none" strike="noStrike" spc="200" dirty="0">
              <a:solidFill>
                <a:srgbClr val="5B6AB8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9500" y="3022600"/>
            <a:ext cx="11036300" cy="621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플레이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60000">
            <a:off x="6578600" y="6350000"/>
            <a:ext cx="50927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구현한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기능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8900" y="4432300"/>
            <a:ext cx="4343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스테이지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클리어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맵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변경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좌상단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정보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표시</a:t>
            </a:r>
          </a:p>
          <a:p>
            <a:pPr lvl="0" algn="l">
              <a:lnSpc>
                <a:spcPct val="140269"/>
              </a:lnSpc>
            </a:pPr>
            <a:endParaRPr lang="ko-KR" sz="1700" b="0" i="0" u="none" strike="noStrike" spc="-100">
              <a:solidFill>
                <a:srgbClr val="333333"/>
              </a:solidFill>
              <a:ea typeface="ONE Mobile OTF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98900" y="38227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맵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(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좌상단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2300" y="4495800"/>
            <a:ext cx="4343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마우스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이벤트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활용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실행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 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랭킹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확인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종료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버튼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구현</a:t>
            </a:r>
          </a:p>
          <a:p>
            <a:pPr lvl="0" algn="l">
              <a:lnSpc>
                <a:spcPct val="140269"/>
              </a:lnSpc>
            </a:pPr>
            <a:endParaRPr lang="ko-KR" sz="1700" b="0" i="0" u="none" strike="noStrike">
              <a:solidFill>
                <a:srgbClr val="333333"/>
              </a:solidFill>
              <a:ea typeface="ONE Mobile OTF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52300" y="37973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메뉴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300" y="3810000"/>
            <a:ext cx="22733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810000"/>
            <a:ext cx="2540000" cy="196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6096000"/>
            <a:ext cx="2400300" cy="264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6134100"/>
            <a:ext cx="2273300" cy="260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98900" y="6680200"/>
            <a:ext cx="4343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endParaRPr/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맵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상단에서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몬스터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제한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우상단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플레이어의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소환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강화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활성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/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비활성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표시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0400" y="70358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종료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이름과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점수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저장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5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인까지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랭킹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출력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가능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랭킹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확인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창에서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랭킹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초기화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구현</a:t>
            </a:r>
          </a:p>
          <a:p>
            <a:pPr lvl="0" algn="l">
              <a:lnSpc>
                <a:spcPct val="140269"/>
              </a:lnSpc>
            </a:pPr>
            <a:endParaRPr lang="ko-KR" sz="1700" b="0" i="0" u="none" strike="noStrike">
              <a:solidFill>
                <a:srgbClr val="333333"/>
              </a:solidFill>
              <a:ea typeface="ONE Mobile OTF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52300" y="63500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랭킹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62400" y="63500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맵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(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우상단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60000">
            <a:off x="6870700" y="6057900"/>
            <a:ext cx="45212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구현한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기능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6692900"/>
            <a:ext cx="2578100" cy="160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3556000"/>
            <a:ext cx="1981200" cy="251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3276600"/>
            <a:ext cx="5715000" cy="571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40200" y="70739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배경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음악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플레이어의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효과음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전사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몬스터의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피격음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법사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몬스터의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0200" y="65278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음향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0200" y="42037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일정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점수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도달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스테이지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클리어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스테이지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클리어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난이도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선택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가능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난이도는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6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개의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옵션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중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3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개가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랜덤으로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추출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난이도에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따른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점수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보상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부여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40200" y="36576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난이도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60000">
            <a:off x="6870700" y="6057900"/>
            <a:ext cx="4521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2600" y="8928100"/>
            <a:ext cx="7112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960000">
            <a:off x="16700500" y="8496300"/>
            <a:ext cx="2413000" cy="179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구현한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기능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8900" y="4292600"/>
            <a:ext cx="43434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이동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상하좌우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이동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가능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무적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피격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3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초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무적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부여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or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소환몹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강화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투사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속도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주기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누적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점수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남은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목숨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강화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표시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 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8900" y="38227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플레이어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98900" y="69088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이동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목표로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설정된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몬스터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추격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맵핑된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몬스터와의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거리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기준으로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수행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모션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수행을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알기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위한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모션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추가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체력바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 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98900" y="64008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소환몹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235700"/>
            <a:ext cx="150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3924300"/>
            <a:ext cx="2070100" cy="217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6616700"/>
            <a:ext cx="1320800" cy="1041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500" y="6553200"/>
            <a:ext cx="10414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500" y="7581900"/>
            <a:ext cx="1016000" cy="1155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8800" y="6553200"/>
            <a:ext cx="2463800" cy="195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0" y="3911600"/>
            <a:ext cx="2260600" cy="2463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344400" y="4292600"/>
            <a:ext cx="43434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이동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주인공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추격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범위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내의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or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소환몹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모션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수행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모션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진행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 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강화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스테이지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비례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체력바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4400" y="38100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전사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몬스터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4400" y="6934200"/>
            <a:ext cx="43434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레이저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생성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이동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총알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생성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시점의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플레이어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위치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공격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대상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플레이어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소환몹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강화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스테이지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비례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상태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체력바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레이저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게이지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 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4400" y="63881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법사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몬스터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기준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6134100"/>
            <a:ext cx="4343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6057900"/>
            <a:ext cx="449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6286500"/>
            <a:ext cx="698500" cy="69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00" y="3797300"/>
            <a:ext cx="7366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2971800"/>
            <a:ext cx="21209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코드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구성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73700" y="44450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font: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화면에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출력할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숫자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글자의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font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audio: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중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필요한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각종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sound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pic: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배경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각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객체에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맵핑되는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이미지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rank_db: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점수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플레이어명을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3700" y="38227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리소스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파일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5200" y="45212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소스</a:t>
            </a: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2F5CA1"/>
                </a:solidFill>
                <a:ea typeface="ONE Mobile Title OTF"/>
              </a:rPr>
              <a:t>파일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73700" y="6908800"/>
            <a:ext cx="4343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리소스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파일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Load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이벤트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입력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입력된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이벤트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수행</a:t>
            </a:r>
          </a:p>
          <a:p>
            <a:pPr lvl="0" algn="l">
              <a:lnSpc>
                <a:spcPct val="140269"/>
              </a:lnSpc>
            </a:pP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리소스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파일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Destroy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73700" y="6375400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F5CA1"/>
                </a:solidFill>
                <a:latin typeface="ONE Mobile Title OTF"/>
              </a:rPr>
              <a:t>main.c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0600" y="5283200"/>
            <a:ext cx="4724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gamescreen: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화면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출력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hud: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플레이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인터페이스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출력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init: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초기화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&amp;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이벤트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등록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keyboard: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입력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이벤트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처리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menu: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메뉴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화면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랭킹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출력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object: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게임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객체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생성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기능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구현</a:t>
            </a:r>
          </a:p>
          <a:p>
            <a:pPr lvl="0" algn="l">
              <a:lnSpc>
                <a:spcPct val="140269"/>
              </a:lnSpc>
            </a:pP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resource: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리소스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파일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load/destroy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에러</a:t>
            </a:r>
            <a:r>
              <a:rPr lang="en-US" sz="1700" b="0" i="0" u="none" strike="noStrike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0" i="0" u="none" strike="noStrike">
                <a:solidFill>
                  <a:srgbClr val="333333"/>
                </a:solidFill>
                <a:ea typeface="ONE Mobile OTF Regular"/>
              </a:rPr>
              <a:t>체크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159000" y="6108700"/>
            <a:ext cx="533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4140200"/>
            <a:ext cx="293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4064000"/>
            <a:ext cx="4267200" cy="142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6591300"/>
            <a:ext cx="4889500" cy="156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420100" y="6248400"/>
            <a:ext cx="5334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8900" y="3492500"/>
            <a:ext cx="4699000" cy="264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주요</a:t>
            </a:r>
            <a:r>
              <a:rPr lang="en-US" sz="3900" b="0" i="0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>
                <a:solidFill>
                  <a:srgbClr val="2F5CA1"/>
                </a:solidFill>
                <a:ea typeface="ONE Mobile Title OTF"/>
              </a:rPr>
              <a:t>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1800" y="3378200"/>
            <a:ext cx="4140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400" b="0" i="0" u="none" strike="noStrike" spc="-100">
                <a:solidFill>
                  <a:srgbClr val="000000"/>
                </a:solidFill>
                <a:latin typeface="ONE Mobile Title OTF"/>
              </a:rPr>
              <a:t>check_collision</a:t>
            </a:r>
            <a:r>
              <a:rPr lang="en-US" sz="24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07000" y="5867400"/>
            <a:ext cx="527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600" b="0" i="0" u="none" strike="noStrike" spc="-100">
                <a:solidFill>
                  <a:srgbClr val="000000"/>
                </a:solidFill>
                <a:latin typeface="ONE Mobile Title OTF"/>
              </a:rPr>
              <a:t>check_bullet_collision</a:t>
            </a:r>
            <a:r>
              <a:rPr lang="en-US" sz="26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0800" y="3441700"/>
            <a:ext cx="1828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2F5CA1"/>
                </a:solidFill>
                <a:latin typeface="ONE Mobile Title OTF"/>
              </a:rPr>
              <a:t>object.h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18900" y="626110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200" b="0" i="0" u="none" strike="noStrike" spc="-100">
                <a:solidFill>
                  <a:srgbClr val="000000"/>
                </a:solidFill>
                <a:latin typeface="ONE Mobile Title OTF"/>
              </a:rPr>
              <a:t>check_collision</a:t>
            </a: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18900" y="6832600"/>
            <a:ext cx="485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200" b="0" i="0" u="none" strike="noStrike" spc="-100">
                <a:solidFill>
                  <a:srgbClr val="000000"/>
                </a:solidFill>
                <a:latin typeface="ONE Mobile Title OTF"/>
              </a:rPr>
              <a:t>check_bullet_collision</a:t>
            </a: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93500" y="7416800"/>
            <a:ext cx="557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200" b="0" i="0" u="none" strike="noStrike" spc="-100">
                <a:solidFill>
                  <a:srgbClr val="000000"/>
                </a:solidFill>
                <a:latin typeface="ONE Mobile Title OTF"/>
              </a:rPr>
              <a:t>check_boss_bullet_collision</a:t>
            </a: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3500" y="798830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void </a:t>
            </a:r>
            <a:r>
              <a:rPr lang="en-US" sz="2200" b="0" i="0" u="none" strike="noStrike" spc="-100">
                <a:solidFill>
                  <a:srgbClr val="000000"/>
                </a:solidFill>
                <a:latin typeface="ONE Mobile Title OTF"/>
              </a:rPr>
              <a:t>Special_moves</a:t>
            </a:r>
            <a:r>
              <a:rPr lang="en-US" sz="2200" b="0" i="0" u="none" strike="noStrike" spc="-100">
                <a:solidFill>
                  <a:srgbClr val="2F5CA1"/>
                </a:solidFill>
                <a:latin typeface="ONE Mobile Title OTF"/>
              </a:rPr>
              <a:t>(void)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689</Words>
  <Application>Microsoft Office PowerPoint</Application>
  <PresentationFormat>사용자 지정</PresentationFormat>
  <Paragraphs>139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esamanru OTF Medium</vt:lpstr>
      <vt:lpstr>ONE Mobile Title OTF</vt:lpstr>
      <vt:lpstr>esamanru OTF Light</vt:lpstr>
      <vt:lpstr>Calibri</vt:lpstr>
      <vt:lpstr>Noto Sans SC Medium</vt:lpstr>
      <vt:lpstr>Noto Sans KR</vt:lpstr>
      <vt:lpstr>ONE Mobile OTF Bold</vt:lpstr>
      <vt:lpstr>Arial</vt:lpstr>
      <vt:lpstr>ONE Mobile OTF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규승 하</cp:lastModifiedBy>
  <cp:revision>3</cp:revision>
  <dcterms:created xsi:type="dcterms:W3CDTF">2006-08-16T00:00:00Z</dcterms:created>
  <dcterms:modified xsi:type="dcterms:W3CDTF">2025-04-07T03:44:12Z</dcterms:modified>
</cp:coreProperties>
</file>